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3"/>
    <p:sldMasterId id="2147483660" r:id="rId4"/>
    <p:sldMasterId id="2147483799" r:id="rId5"/>
    <p:sldMasterId id="2147483810" r:id="rId6"/>
    <p:sldMasterId id="2147483885" r:id="rId7"/>
  </p:sldMasterIdLst>
  <p:notesMasterIdLst>
    <p:notesMasterId r:id="rId22"/>
  </p:notesMasterIdLst>
  <p:handoutMasterIdLst>
    <p:handoutMasterId r:id="rId23"/>
  </p:handoutMasterIdLst>
  <p:sldIdLst>
    <p:sldId id="521" r:id="rId8"/>
    <p:sldId id="555" r:id="rId9"/>
    <p:sldId id="578" r:id="rId10"/>
    <p:sldId id="587" r:id="rId11"/>
    <p:sldId id="579" r:id="rId12"/>
    <p:sldId id="580" r:id="rId13"/>
    <p:sldId id="581" r:id="rId14"/>
    <p:sldId id="582" r:id="rId15"/>
    <p:sldId id="583" r:id="rId16"/>
    <p:sldId id="584" r:id="rId17"/>
    <p:sldId id="585" r:id="rId18"/>
    <p:sldId id="577" r:id="rId19"/>
    <p:sldId id="563" r:id="rId20"/>
    <p:sldId id="55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5949" userDrawn="1">
          <p15:clr>
            <a:srgbClr val="A4A3A4"/>
          </p15:clr>
        </p15:guide>
        <p15:guide id="3" orient="horz" pos="2341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356"/>
  </p:normalViewPr>
  <p:slideViewPr>
    <p:cSldViewPr snapToGrid="0">
      <p:cViewPr varScale="1">
        <p:scale>
          <a:sx n="102" d="100"/>
          <a:sy n="102" d="100"/>
        </p:scale>
        <p:origin x="1476" y="108"/>
      </p:cViewPr>
      <p:guideLst>
        <p:guide orient="horz" pos="73"/>
        <p:guide pos="5949"/>
        <p:guide orient="horz" pos="2341"/>
        <p:guide pos="4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0260626-D0B0-4454-B15D-2B39C43ACDCB}"/>
    <pc:docChg chg="modSld">
      <pc:chgData name="" userId="" providerId="" clId="Web-{F0260626-D0B0-4454-B15D-2B39C43ACDCB}" dt="2018-04-13T08:53:32.535" v="2"/>
      <pc:docMkLst>
        <pc:docMk/>
      </pc:docMkLst>
      <pc:sldChg chg="delSp modSp">
        <pc:chgData name="" userId="" providerId="" clId="Web-{F0260626-D0B0-4454-B15D-2B39C43ACDCB}" dt="2018-04-13T08:53:32.535" v="2"/>
        <pc:sldMkLst>
          <pc:docMk/>
          <pc:sldMk cId="1666721082" sldId="555"/>
        </pc:sldMkLst>
        <pc:spChg chg="del">
          <ac:chgData name="" userId="" providerId="" clId="Web-{F0260626-D0B0-4454-B15D-2B39C43ACDCB}" dt="2018-04-13T08:53:25.503" v="0"/>
          <ac:spMkLst>
            <pc:docMk/>
            <pc:sldMk cId="1666721082" sldId="555"/>
            <ac:spMk id="17" creationId="{D4C1F955-85E5-B74E-8654-C271E66B774E}"/>
          </ac:spMkLst>
        </pc:spChg>
        <pc:spChg chg="del">
          <ac:chgData name="" userId="" providerId="" clId="Web-{F0260626-D0B0-4454-B15D-2B39C43ACDCB}" dt="2018-04-13T08:53:28.644" v="1"/>
          <ac:spMkLst>
            <pc:docMk/>
            <pc:sldMk cId="1666721082" sldId="555"/>
            <ac:spMk id="27" creationId="{00000000-0000-0000-0000-000000000000}"/>
          </ac:spMkLst>
        </pc:spChg>
        <pc:spChg chg="mod">
          <ac:chgData name="" userId="" providerId="" clId="Web-{F0260626-D0B0-4454-B15D-2B39C43ACDCB}" dt="2018-04-13T08:53:32.535" v="2"/>
          <ac:spMkLst>
            <pc:docMk/>
            <pc:sldMk cId="1666721082" sldId="555"/>
            <ac:spMk id="28" creationId="{00000000-0000-0000-0000-000000000000}"/>
          </ac:spMkLst>
        </pc:spChg>
      </pc:sldChg>
    </pc:docChg>
  </pc:docChgLst>
  <pc:docChgLst>
    <pc:chgData name="Nawa, Marek" userId="S::marek.nawa@sap.com::29bfb232-f59c-4df1-bde8-cfc2656c766a" providerId="AD" clId="Web-{914A3895-7337-4EF6-9311-57D41F9FADB4}"/>
    <pc:docChg chg="modSld">
      <pc:chgData name="Nawa, Marek" userId="S::marek.nawa@sap.com::29bfb232-f59c-4df1-bde8-cfc2656c766a" providerId="AD" clId="Web-{914A3895-7337-4EF6-9311-57D41F9FADB4}" dt="2018-04-13T08:55:51.172" v="28"/>
      <pc:docMkLst>
        <pc:docMk/>
      </pc:docMkLst>
      <pc:sldChg chg="delSp modNotes">
        <pc:chgData name="Nawa, Marek" userId="S::marek.nawa@sap.com::29bfb232-f59c-4df1-bde8-cfc2656c766a" providerId="AD" clId="Web-{914A3895-7337-4EF6-9311-57D41F9FADB4}" dt="2018-04-13T08:55:51.172" v="28"/>
        <pc:sldMkLst>
          <pc:docMk/>
          <pc:sldMk cId="1666721082" sldId="555"/>
        </pc:sldMkLst>
        <pc:spChg chg="del">
          <ac:chgData name="Nawa, Marek" userId="S::marek.nawa@sap.com::29bfb232-f59c-4df1-bde8-cfc2656c766a" providerId="AD" clId="Web-{914A3895-7337-4EF6-9311-57D41F9FADB4}" dt="2018-04-13T08:55:51.172" v="28"/>
          <ac:spMkLst>
            <pc:docMk/>
            <pc:sldMk cId="1666721082" sldId="555"/>
            <ac:spMk id="18" creationId="{10411D05-E2BC-C44A-99B1-627BDC0747E9}"/>
          </ac:spMkLst>
        </pc:spChg>
      </pc:sldChg>
    </pc:docChg>
  </pc:docChgLst>
  <pc:docChgLst>
    <pc:chgData name="Golawska, Anna" userId="7176cab2-1455-4620-9137-57e6e0bf8c1d" providerId="ADAL" clId="{410913F9-61B6-FD4F-BEBF-C5433AD281AC}"/>
    <pc:docChg chg="modSld">
      <pc:chgData name="Golawska, Anna" userId="7176cab2-1455-4620-9137-57e6e0bf8c1d" providerId="ADAL" clId="{410913F9-61B6-FD4F-BEBF-C5433AD281AC}" dt="2018-04-13T06:12:20.575" v="12"/>
      <pc:docMkLst>
        <pc:docMk/>
      </pc:docMkLst>
      <pc:sldChg chg="setBg">
        <pc:chgData name="Golawska, Anna" userId="7176cab2-1455-4620-9137-57e6e0bf8c1d" providerId="ADAL" clId="{410913F9-61B6-FD4F-BEBF-C5433AD281AC}" dt="2018-04-13T06:10:23.454" v="3"/>
        <pc:sldMkLst>
          <pc:docMk/>
          <pc:sldMk cId="1535032734" sldId="521"/>
        </pc:sldMkLst>
      </pc:sldChg>
      <pc:sldChg chg="modAnim">
        <pc:chgData name="Golawska, Anna" userId="7176cab2-1455-4620-9137-57e6e0bf8c1d" providerId="ADAL" clId="{410913F9-61B6-FD4F-BEBF-C5433AD281AC}" dt="2018-04-13T06:12:20.575" v="12"/>
        <pc:sldMkLst>
          <pc:docMk/>
          <pc:sldMk cId="1666721082" sldId="555"/>
        </pc:sldMkLst>
      </pc:sldChg>
      <pc:sldChg chg="modAnim">
        <pc:chgData name="Golawska, Anna" userId="7176cab2-1455-4620-9137-57e6e0bf8c1d" providerId="ADAL" clId="{410913F9-61B6-FD4F-BEBF-C5433AD281AC}" dt="2018-04-13T06:11:47.282" v="11"/>
        <pc:sldMkLst>
          <pc:docMk/>
          <pc:sldMk cId="1330361940" sldId="577"/>
        </pc:sldMkLst>
      </pc:sldChg>
      <pc:sldChg chg="addSp delSp modSp setBg">
        <pc:chgData name="Golawska, Anna" userId="7176cab2-1455-4620-9137-57e6e0bf8c1d" providerId="ADAL" clId="{410913F9-61B6-FD4F-BEBF-C5433AD281AC}" dt="2018-04-13T06:11:10.489" v="10"/>
        <pc:sldMkLst>
          <pc:docMk/>
          <pc:sldMk cId="3081365405" sldId="578"/>
        </pc:sldMkLst>
        <pc:spChg chg="add del">
          <ac:chgData name="Golawska, Anna" userId="7176cab2-1455-4620-9137-57e6e0bf8c1d" providerId="ADAL" clId="{410913F9-61B6-FD4F-BEBF-C5433AD281AC}" dt="2018-04-13T06:11:10.489" v="10"/>
          <ac:spMkLst>
            <pc:docMk/>
            <pc:sldMk cId="3081365405" sldId="578"/>
            <ac:spMk id="3" creationId="{EC2A7FA9-AE43-914E-80ED-B9A8880E3CCB}"/>
          </ac:spMkLst>
        </pc:spChg>
        <pc:spChg chg="add del mod">
          <ac:chgData name="Golawska, Anna" userId="7176cab2-1455-4620-9137-57e6e0bf8c1d" providerId="ADAL" clId="{410913F9-61B6-FD4F-BEBF-C5433AD281AC}" dt="2018-04-13T06:11:10.489" v="10"/>
          <ac:spMkLst>
            <pc:docMk/>
            <pc:sldMk cId="3081365405" sldId="578"/>
            <ac:spMk id="5" creationId="{3A96AF7A-F7D2-8043-A12D-32E30FAB2A23}"/>
          </ac:spMkLst>
        </pc:spChg>
      </pc:sldChg>
    </pc:docChg>
  </pc:docChgLst>
  <pc:docChgLst>
    <pc:chgData name="Golawska, Anna" userId="S::anna.golawska@sap.com::7176cab2-1455-4620-9137-57e6e0bf8c1d" providerId="AD" clId="Web-{3652E21A-815B-4E12-86A6-F553066AC014}"/>
    <pc:docChg chg="modSld modMainMaster">
      <pc:chgData name="Golawska, Anna" userId="S::anna.golawska@sap.com::7176cab2-1455-4620-9137-57e6e0bf8c1d" providerId="AD" clId="Web-{3652E21A-815B-4E12-86A6-F553066AC014}" dt="2018-04-12T14:24:33.872" v="23"/>
      <pc:docMkLst>
        <pc:docMk/>
      </pc:docMkLst>
      <pc:sldChg chg="mod setBg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535032734" sldId="521"/>
        </pc:sldMkLst>
      </pc:sldChg>
      <pc:sldChg chg="mod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491184421" sldId="554"/>
        </pc:sldMkLst>
      </pc:sldChg>
      <pc:sldChg chg="mod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666721082" sldId="555"/>
        </pc:sldMkLst>
      </pc:sldChg>
      <pc:sldChg chg="modSp mod modClrScheme chgLayout">
        <pc:chgData name="Golawska, Anna" userId="S::anna.golawska@sap.com::7176cab2-1455-4620-9137-57e6e0bf8c1d" providerId="AD" clId="Web-{3652E21A-815B-4E12-86A6-F553066AC014}" dt="2018-04-12T14:24:25.684" v="21"/>
        <pc:sldMkLst>
          <pc:docMk/>
          <pc:sldMk cId="16804977" sldId="563"/>
        </pc:sldMkLst>
        <pc:spChg chg="mod ord">
          <ac:chgData name="Golawska, Anna" userId="S::anna.golawska@sap.com::7176cab2-1455-4620-9137-57e6e0bf8c1d" providerId="AD" clId="Web-{3652E21A-815B-4E12-86A6-F553066AC014}" dt="2018-04-12T14:24:25.684" v="21"/>
          <ac:spMkLst>
            <pc:docMk/>
            <pc:sldMk cId="16804977" sldId="563"/>
            <ac:spMk id="2" creationId="{00000000-0000-0000-0000-000000000000}"/>
          </ac:spMkLst>
        </pc:spChg>
        <pc:spChg chg="mod">
          <ac:chgData name="Golawska, Anna" userId="S::anna.golawska@sap.com::7176cab2-1455-4620-9137-57e6e0bf8c1d" providerId="AD" clId="Web-{3652E21A-815B-4E12-86A6-F553066AC014}" dt="2018-04-12T14:24:24.294" v="20"/>
          <ac:spMkLst>
            <pc:docMk/>
            <pc:sldMk cId="16804977" sldId="563"/>
            <ac:spMk id="7" creationId="{A3E3B030-00F5-F442-B06F-13F9D6B74694}"/>
          </ac:spMkLst>
        </pc:spChg>
        <pc:spChg chg="mod">
          <ac:chgData name="Golawska, Anna" userId="S::anna.golawska@sap.com::7176cab2-1455-4620-9137-57e6e0bf8c1d" providerId="AD" clId="Web-{3652E21A-815B-4E12-86A6-F553066AC014}" dt="2018-04-12T14:24:22.716" v="19"/>
          <ac:spMkLst>
            <pc:docMk/>
            <pc:sldMk cId="16804977" sldId="563"/>
            <ac:spMk id="9" creationId="{4F5BBFCB-73F5-7348-BE84-0D12452B4B7E}"/>
          </ac:spMkLst>
        </pc:spChg>
      </pc:sldChg>
      <pc:sldChg chg="mod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330361940" sldId="577"/>
        </pc:sldMkLst>
      </pc:sldChg>
      <pc:sldChg chg="addSp delSp modSp mod modClrScheme chgLayout">
        <pc:chgData name="Golawska, Anna" userId="S::anna.golawska@sap.com::7176cab2-1455-4620-9137-57e6e0bf8c1d" providerId="AD" clId="Web-{3652E21A-815B-4E12-86A6-F553066AC014}" dt="2018-04-12T14:24:33.872" v="23"/>
        <pc:sldMkLst>
          <pc:docMk/>
          <pc:sldMk cId="3081365405" sldId="578"/>
        </pc:sldMkLst>
        <pc:spChg chg="mod ord">
          <ac:chgData name="Golawska, Anna" userId="S::anna.golawska@sap.com::7176cab2-1455-4620-9137-57e6e0bf8c1d" providerId="AD" clId="Web-{3652E21A-815B-4E12-86A6-F553066AC014}" dt="2018-04-12T14:24:33.872" v="23"/>
          <ac:spMkLst>
            <pc:docMk/>
            <pc:sldMk cId="3081365405" sldId="578"/>
            <ac:spMk id="2" creationId="{C4B4047D-4EE4-644C-A094-879397F70BD6}"/>
          </ac:spMkLst>
        </pc:spChg>
        <pc:spChg chg="add del mod ord">
          <ac:chgData name="Golawska, Anna" userId="S::anna.golawska@sap.com::7176cab2-1455-4620-9137-57e6e0bf8c1d" providerId="AD" clId="Web-{3652E21A-815B-4E12-86A6-F553066AC014}" dt="2018-04-12T14:24:33.872" v="23"/>
          <ac:spMkLst>
            <pc:docMk/>
            <pc:sldMk cId="3081365405" sldId="578"/>
            <ac:spMk id="3" creationId="{EC2A7FA9-AE43-914E-80ED-B9A8880E3CCB}"/>
          </ac:spMkLst>
        </pc:spChg>
      </pc:sldChg>
      <pc:sldChg chg="modSp mod modClrScheme chgLayout">
        <pc:chgData name="Golawska, Anna" userId="S::anna.golawska@sap.com::7176cab2-1455-4620-9137-57e6e0bf8c1d" providerId="AD" clId="Web-{3652E21A-815B-4E12-86A6-F553066AC014}" dt="2018-04-12T14:24:29.638" v="22"/>
        <pc:sldMkLst>
          <pc:docMk/>
          <pc:sldMk cId="1206120964" sldId="579"/>
        </pc:sldMkLst>
        <pc:spChg chg="mod ord">
          <ac:chgData name="Golawska, Anna" userId="S::anna.golawska@sap.com::7176cab2-1455-4620-9137-57e6e0bf8c1d" providerId="AD" clId="Web-{3652E21A-815B-4E12-86A6-F553066AC014}" dt="2018-04-12T14:24:29.638" v="22"/>
          <ac:spMkLst>
            <pc:docMk/>
            <pc:sldMk cId="1206120964" sldId="579"/>
            <ac:spMk id="2" creationId="{C4B4047D-4EE4-644C-A094-879397F70BD6}"/>
          </ac:spMkLst>
        </pc:spChg>
        <pc:spChg chg="mod ord">
          <ac:chgData name="Golawska, Anna" userId="S::anna.golawska@sap.com::7176cab2-1455-4620-9137-57e6e0bf8c1d" providerId="AD" clId="Web-{3652E21A-815B-4E12-86A6-F553066AC014}" dt="2018-04-12T14:24:29.638" v="22"/>
          <ac:spMkLst>
            <pc:docMk/>
            <pc:sldMk cId="1206120964" sldId="579"/>
            <ac:spMk id="3" creationId="{EC2A7FA9-AE43-914E-80ED-B9A8880E3CCB}"/>
          </ac:spMkLst>
        </pc:spChg>
      </pc:sld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4269429878" sldId="2147483660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1200919604" sldId="2147483679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735079502" sldId="214748376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579177830" sldId="2147483764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196290033" sldId="214748376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2714369764" sldId="214748377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623619737" sldId="214748379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4063355720" sldId="214748379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2378818359" sldId="214748387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1718103953" sldId="2147483878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2132293946" sldId="2147483892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350626988" sldId="2147483894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3366498119" sldId="2147483799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894566909" sldId="2147483803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2585385362" sldId="2147483804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070900218" sldId="2147483805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479723909" sldId="214748380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072324947" sldId="2147483808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902520636" sldId="2147483809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513251007" sldId="2147483872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3358772675" sldId="2147483884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3005733195" sldId="2147483810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937286409" sldId="214748381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2515618560" sldId="214748382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1990497108" sldId="214748382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4135350222" sldId="214748382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925744562" sldId="2147483874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3679925388" sldId="2147483875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2912989041" sldId="214748387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1830331287" sldId="2147483882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2948485082" sldId="2147483879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899985338" sldId="2147483768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032801486" sldId="214748377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870116328" sldId="214748380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1868327525" sldId="214748380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342678928" sldId="214748387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479013798" sldId="214748387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1951481962" sldId="214748388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3607306832" sldId="2147483883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1329921181" sldId="2147483893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2493186357" sldId="2147483885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732804828" sldId="214748388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4026185939" sldId="2147483889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98062523" sldId="214748389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3213500376" sldId="214748389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Fakt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jesteśmy</a:t>
            </a:r>
            <a:r>
              <a:rPr lang="en-US" baseline="0" dirty="0"/>
              <a:t> </a:t>
            </a:r>
            <a:r>
              <a:rPr lang="en-US" baseline="0" dirty="0" err="1"/>
              <a:t>labsem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Nowe</a:t>
            </a:r>
            <a:r>
              <a:rPr lang="en-US" baseline="0" dirty="0"/>
              <a:t> </a:t>
            </a:r>
            <a:r>
              <a:rPr lang="en-US" baseline="0" dirty="0" err="1"/>
              <a:t>technologie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Podążanie</a:t>
            </a:r>
            <a:r>
              <a:rPr lang="en-US" baseline="0" dirty="0"/>
              <a:t> </a:t>
            </a: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trendami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pl-PL" baseline="0" dirty="0"/>
              <a:t>Firma produktowa</a:t>
            </a:r>
            <a:endParaRPr lang="pl-PL" baseline="0" dirty="0">
              <a:cs typeface="Calibri"/>
            </a:endParaRPr>
          </a:p>
          <a:p>
            <a:r>
              <a:rPr lang="pl-PL" dirty="0">
                <a:cs typeface="Calibri"/>
              </a:rPr>
              <a:t>350 pracowników - biuro inżynierskie, 80% to programiści</a:t>
            </a:r>
          </a:p>
          <a:p>
            <a:endParaRPr lang="pl-PL" dirty="0">
              <a:cs typeface="Calibri"/>
            </a:endParaRPr>
          </a:p>
          <a:p>
            <a:endParaRPr lang="pl-PL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33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-141288" y="392113"/>
            <a:ext cx="7148513" cy="4021137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KOSZT wykonania testu jako miara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5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Płatny</a:t>
            </a:r>
            <a:r>
              <a:rPr lang="en-US" dirty="0"/>
              <a:t> </a:t>
            </a:r>
            <a:r>
              <a:rPr lang="en-US" dirty="0" err="1"/>
              <a:t>Staż</a:t>
            </a:r>
            <a:r>
              <a:rPr lang="en-US" dirty="0"/>
              <a:t> – </a:t>
            </a:r>
            <a:r>
              <a:rPr lang="en-US" dirty="0" err="1"/>
              <a:t>lipiec</a:t>
            </a:r>
            <a:r>
              <a:rPr lang="en-US" dirty="0"/>
              <a:t> - </a:t>
            </a:r>
            <a:r>
              <a:rPr lang="en-US" dirty="0" err="1"/>
              <a:t>wrzesień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D-shop</a:t>
            </a:r>
          </a:p>
          <a:p>
            <a:r>
              <a:rPr lang="en-US" dirty="0" err="1"/>
              <a:t>RaspberryPi</a:t>
            </a:r>
            <a:endParaRPr lang="en-US" dirty="0"/>
          </a:p>
          <a:p>
            <a:r>
              <a:rPr lang="en-US" dirty="0"/>
              <a:t>Arduino</a:t>
            </a:r>
          </a:p>
          <a:p>
            <a:r>
              <a:rPr lang="en-US" dirty="0" err="1"/>
              <a:t>Espruino</a:t>
            </a:r>
            <a:endParaRPr lang="en-US" dirty="0"/>
          </a:p>
          <a:p>
            <a:r>
              <a:rPr lang="en-US" dirty="0" err="1"/>
              <a:t>Drukarka</a:t>
            </a:r>
            <a:r>
              <a:rPr lang="en-US" dirty="0"/>
              <a:t> 3D</a:t>
            </a:r>
          </a:p>
          <a:p>
            <a:r>
              <a:rPr lang="en-US" dirty="0" err="1"/>
              <a:t>Platformy</a:t>
            </a:r>
            <a:r>
              <a:rPr lang="en-US" dirty="0"/>
              <a:t> </a:t>
            </a:r>
            <a:r>
              <a:rPr lang="en-US" dirty="0" err="1"/>
              <a:t>jezdne</a:t>
            </a:r>
            <a:r>
              <a:rPr lang="en-US" dirty="0"/>
              <a:t> do </a:t>
            </a:r>
            <a:r>
              <a:rPr lang="en-US" dirty="0" err="1"/>
              <a:t>Raspberry</a:t>
            </a:r>
            <a:r>
              <a:rPr lang="en-US" baseline="0" dirty="0" err="1"/>
              <a:t>PI</a:t>
            </a:r>
            <a:endParaRPr lang="en-US" dirty="0"/>
          </a:p>
          <a:p>
            <a:r>
              <a:rPr lang="en-US" dirty="0" err="1"/>
              <a:t>Sprzęt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lutownica</a:t>
            </a:r>
            <a:r>
              <a:rPr lang="en-US" baseline="0" dirty="0"/>
              <a:t>, </a:t>
            </a:r>
            <a:r>
              <a:rPr lang="en-US" baseline="0" dirty="0" err="1"/>
              <a:t>oscyloskop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© 201</a:t>
            </a:r>
            <a:r>
              <a:rPr lang="pl-PL" noProof="0" dirty="0"/>
              <a:t>8</a:t>
            </a:r>
            <a:r>
              <a:rPr lang="en-US" noProof="0" dirty="0"/>
              <a:t> SAP SE or an SAP affiliate company. All rights reserved.</a:t>
            </a:r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4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/>
              <a:t>© 201</a:t>
            </a:r>
            <a:r>
              <a:rPr lang="pl-PL" noProof="0" dirty="0"/>
              <a:t>8</a:t>
            </a:r>
            <a:r>
              <a:rPr lang="en-US" noProof="0" dirty="0"/>
              <a:t> SAP SE or an SAP affiliate company. All rights reserved.</a:t>
            </a:r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>
                <a:solidFill>
                  <a:srgbClr val="606669"/>
                </a:solidFill>
                <a:latin typeface="+mn-lt"/>
              </a:rPr>
              <a:t>© 201</a:t>
            </a:r>
            <a:r>
              <a:rPr lang="pl-PL" sz="2700" b="1" dirty="0">
                <a:solidFill>
                  <a:srgbClr val="606669"/>
                </a:solidFill>
                <a:latin typeface="+mn-lt"/>
              </a:rPr>
              <a:t>8</a:t>
            </a:r>
            <a:r>
              <a:rPr lang="en-US" sz="2700" b="1" dirty="0">
                <a:solidFill>
                  <a:srgbClr val="606669"/>
                </a:solidFill>
                <a:latin typeface="+mn-lt"/>
              </a:rPr>
              <a:t>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80000" y="1620000"/>
            <a:ext cx="11232000" cy="4230000"/>
          </a:xfrm>
        </p:spPr>
        <p:txBody>
          <a:bodyPr>
            <a:noAutofit/>
          </a:bodyPr>
          <a:lstStyle>
            <a:lvl1pPr marL="0" marR="0" indent="0" algn="l" defTabSz="816201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388" marR="0" indent="-179388" algn="l" defTabSz="816201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60000" marR="0" indent="-180000" algn="l" defTabSz="816201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600" baseline="0"/>
            </a:lvl3pPr>
            <a:lvl4pPr marL="404811" marR="0" indent="-134937" algn="l" defTabSz="816201" rtl="0" eaLnBrk="1" fontAlgn="auto" latinLnBrk="0" hangingPunct="1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2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42000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</a:t>
            </a:r>
            <a:br>
              <a:rPr lang="en-US" sz="4000" dirty="0"/>
            </a:br>
            <a:r>
              <a:rPr lang="en-US" sz="4000" dirty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5.jp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 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  <p:sldLayoutId id="2147483895" r:id="rId9"/>
  </p:sldLayoutIdLst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l.lipka@sap.com" TargetMode="External"/><Relationship Id="rId2" Type="http://schemas.openxmlformats.org/officeDocument/2006/relationships/hyperlink" Target="mailto:adam.gabrys@sap.com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54" y="5773553"/>
            <a:ext cx="3577246" cy="89431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A68EE5E-7963-F246-950A-D79A716C9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844" y="233748"/>
            <a:ext cx="7907865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4000" b="1" dirty="0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E24FD-E709-F242-8ED5-CC8F058C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/ wady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E09EBD1-8E30-2242-91CA-2ADD1AC87D13}"/>
              </a:ext>
            </a:extLst>
          </p:cNvPr>
          <p:cNvSpPr txBox="1">
            <a:spLocks/>
          </p:cNvSpPr>
          <p:nvPr/>
        </p:nvSpPr>
        <p:spPr>
          <a:xfrm>
            <a:off x="360000" y="1666882"/>
            <a:ext cx="3260729" cy="397851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Zrozumienie wymagań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8B50C3-E9B8-544B-9B0E-F1EC9778BBAD}"/>
              </a:ext>
            </a:extLst>
          </p:cNvPr>
          <p:cNvSpPr txBox="1">
            <a:spLocks/>
          </p:cNvSpPr>
          <p:nvPr/>
        </p:nvSpPr>
        <p:spPr>
          <a:xfrm>
            <a:off x="359998" y="2166128"/>
            <a:ext cx="3260729" cy="377365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Dokumentacja kodu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F55DFA-C921-094E-B462-F5A9D4CFF375}"/>
              </a:ext>
            </a:extLst>
          </p:cNvPr>
          <p:cNvSpPr txBox="1">
            <a:spLocks/>
          </p:cNvSpPr>
          <p:nvPr/>
        </p:nvSpPr>
        <p:spPr>
          <a:xfrm>
            <a:off x="359997" y="2640037"/>
            <a:ext cx="3260729" cy="42711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Kod wysokiej jakości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14F5033-80FE-0644-B3F1-1380E053C1EC}"/>
              </a:ext>
            </a:extLst>
          </p:cNvPr>
          <p:cNvSpPr txBox="1">
            <a:spLocks/>
          </p:cNvSpPr>
          <p:nvPr/>
        </p:nvSpPr>
        <p:spPr>
          <a:xfrm>
            <a:off x="359996" y="3155160"/>
            <a:ext cx="3260729" cy="857207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Brak nadmiarowych funkcjonalności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8AB3DCE-29BF-EA42-9D81-B0192626E81B}"/>
              </a:ext>
            </a:extLst>
          </p:cNvPr>
          <p:cNvSpPr txBox="1">
            <a:spLocks/>
          </p:cNvSpPr>
          <p:nvPr/>
        </p:nvSpPr>
        <p:spPr>
          <a:xfrm>
            <a:off x="359995" y="3878171"/>
            <a:ext cx="3260729" cy="444412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Regresja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754643-28DE-0F42-9B62-A31C8C085B3C}"/>
              </a:ext>
            </a:extLst>
          </p:cNvPr>
          <p:cNvSpPr txBox="1">
            <a:spLocks/>
          </p:cNvSpPr>
          <p:nvPr/>
        </p:nvSpPr>
        <p:spPr>
          <a:xfrm>
            <a:off x="359994" y="4343063"/>
            <a:ext cx="3260729" cy="44473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Kod jest testowalny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668825-D13B-9C4D-A8D4-87DB23046066}"/>
              </a:ext>
            </a:extLst>
          </p:cNvPr>
          <p:cNvSpPr txBox="1">
            <a:spLocks/>
          </p:cNvSpPr>
          <p:nvPr/>
        </p:nvSpPr>
        <p:spPr>
          <a:xfrm>
            <a:off x="6846566" y="1666882"/>
            <a:ext cx="3260729" cy="514391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Większy narzut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1798B4-6DBE-2E49-AB10-FDADC3F292A7}"/>
              </a:ext>
            </a:extLst>
          </p:cNvPr>
          <p:cNvSpPr txBox="1">
            <a:spLocks/>
          </p:cNvSpPr>
          <p:nvPr/>
        </p:nvSpPr>
        <p:spPr>
          <a:xfrm>
            <a:off x="6846566" y="2155106"/>
            <a:ext cx="3260729" cy="388387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Dyscyplina w zespole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8CA492-6A58-7F40-B78E-9C85198C9E0A}"/>
              </a:ext>
            </a:extLst>
          </p:cNvPr>
          <p:cNvSpPr txBox="1">
            <a:spLocks/>
          </p:cNvSpPr>
          <p:nvPr/>
        </p:nvSpPr>
        <p:spPr>
          <a:xfrm>
            <a:off x="6846566" y="2634308"/>
            <a:ext cx="3260729" cy="444412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Frameworki</a:t>
            </a:r>
            <a:r>
              <a:rPr lang="pl-PL" dirty="0"/>
              <a:t> / biblioteki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7AD249B9-DDBA-044A-98AE-E6DEC83A9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CF4B6C-79BB-0744-90A3-866202CE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F883F43-84F4-B246-B930-CCA4B1FDC731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8424000" cy="3084735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Czy gra jest warta świeczki?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FCD37346-873E-3F43-A707-40A721488AC9}"/>
              </a:ext>
            </a:extLst>
          </p:cNvPr>
          <p:cNvSpPr txBox="1">
            <a:spLocks/>
          </p:cNvSpPr>
          <p:nvPr/>
        </p:nvSpPr>
        <p:spPr>
          <a:xfrm>
            <a:off x="360000" y="5146802"/>
            <a:ext cx="4859187" cy="707980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Adam </a:t>
            </a:r>
            <a:r>
              <a:rPr lang="en-US" sz="1600" dirty="0" err="1"/>
              <a:t>Gabryś</a:t>
            </a:r>
            <a:r>
              <a:rPr lang="pl-PL" sz="1600" dirty="0"/>
              <a:t> (</a:t>
            </a:r>
            <a:r>
              <a:rPr lang="pl-PL" sz="1600" dirty="0">
                <a:hlinkClick r:id="rId2"/>
              </a:rPr>
              <a:t>adam.gabrys@sap.com</a:t>
            </a:r>
            <a:r>
              <a:rPr lang="pl-PL" sz="1600" dirty="0"/>
              <a:t>)</a:t>
            </a:r>
          </a:p>
          <a:p>
            <a:r>
              <a:rPr lang="pl-PL" sz="1600" dirty="0"/>
              <a:t>Michał Lipka   (</a:t>
            </a:r>
            <a:r>
              <a:rPr lang="pl-PL" sz="1600" dirty="0">
                <a:hlinkClick r:id="rId3"/>
              </a:rPr>
              <a:t>michal.lipka@sap.com</a:t>
            </a:r>
            <a:r>
              <a:rPr lang="pl-PL" sz="1600" dirty="0"/>
              <a:t>)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E169EBC2-07B4-2C43-9667-C2686C129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Nadchodzące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wydarzenia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843" y="2066888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Wstęp do </a:t>
            </a:r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programowania w chmurze 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 użyciu </a:t>
            </a:r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Kubernetes'a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260" y="905295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dirty="0" err="1">
                <a:ea typeface="Arial Unicode MS" pitchFamily="34" charset="-128"/>
                <a:cs typeface="Arial Unicode MS" pitchFamily="34" charset="-128"/>
              </a:rPr>
              <a:t>Wykłady</a:t>
            </a:r>
            <a:r>
              <a:rPr lang="en-US" sz="2400" b="1" kern="0" dirty="0">
                <a:ea typeface="Arial Unicode MS" pitchFamily="34" charset="-128"/>
                <a:cs typeface="Arial Unicode MS" pitchFamily="34" charset="-128"/>
              </a:rPr>
              <a:t> - </a:t>
            </a:r>
            <a:r>
              <a:rPr lang="en-US" sz="2400" b="1" kern="0" dirty="0" err="1">
                <a:ea typeface="Arial Unicode MS" pitchFamily="34" charset="-128"/>
                <a:cs typeface="Arial Unicode MS" pitchFamily="34" charset="-128"/>
              </a:rPr>
              <a:t>AEiI</a:t>
            </a:r>
            <a:r>
              <a:rPr lang="en-US" sz="2400" b="1" kern="0" dirty="0"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ea typeface="Arial Unicode MS" pitchFamily="34" charset="-128"/>
                <a:cs typeface="Arial Unicode MS" pitchFamily="34" charset="-128"/>
              </a:rPr>
              <a:t>(14:00 – 15:30, s.428)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614FA-0B5C-5642-9E34-BDF19D846001}"/>
              </a:ext>
            </a:extLst>
          </p:cNvPr>
          <p:cNvSpPr txBox="1"/>
          <p:nvPr/>
        </p:nvSpPr>
        <p:spPr>
          <a:xfrm>
            <a:off x="6005905" y="905296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dirty="0" err="1">
                <a:ea typeface="Arial Unicode MS" pitchFamily="34" charset="-128"/>
                <a:cs typeface="Arial Unicode MS" pitchFamily="34" charset="-128"/>
              </a:rPr>
              <a:t>Warszaty</a:t>
            </a:r>
            <a:r>
              <a:rPr lang="en-US" sz="2400" b="1" kern="0" dirty="0">
                <a:ea typeface="Arial Unicode MS" pitchFamily="34" charset="-128"/>
                <a:cs typeface="Arial Unicode MS" pitchFamily="34" charset="-128"/>
              </a:rPr>
              <a:t> – SAP Hybris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ea typeface="Arial Unicode MS" pitchFamily="34" charset="-128"/>
                <a:cs typeface="Arial Unicode MS" pitchFamily="34" charset="-128"/>
              </a:rPr>
              <a:t>(17:00 – 18:30, s. Death Valley)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36E46E-EA7D-9F4A-9C7D-FF612E942F81}"/>
              </a:ext>
            </a:extLst>
          </p:cNvPr>
          <p:cNvCxnSpPr>
            <a:cxnSpLocks/>
          </p:cNvCxnSpPr>
          <p:nvPr/>
        </p:nvCxnSpPr>
        <p:spPr>
          <a:xfrm>
            <a:off x="5399261" y="1320795"/>
            <a:ext cx="0" cy="47814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5AFD18B-9758-D24E-A461-C8FB0EB8D7B4}"/>
              </a:ext>
            </a:extLst>
          </p:cNvPr>
          <p:cNvSpPr/>
          <p:nvPr/>
        </p:nvSpPr>
        <p:spPr>
          <a:xfrm>
            <a:off x="5257053" y="2190812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1E449E-5022-D64D-A333-CFE859C3FC60}"/>
              </a:ext>
            </a:extLst>
          </p:cNvPr>
          <p:cNvSpPr/>
          <p:nvPr/>
        </p:nvSpPr>
        <p:spPr>
          <a:xfrm>
            <a:off x="5541469" y="2163743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10.04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FE5C6D-ABFF-4C40-BC2B-A25317060308}"/>
              </a:ext>
            </a:extLst>
          </p:cNvPr>
          <p:cNvSpPr/>
          <p:nvPr/>
        </p:nvSpPr>
        <p:spPr>
          <a:xfrm>
            <a:off x="5257053" y="2742094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5406F9-E66D-6849-B9F4-63E4E61DD795}"/>
              </a:ext>
            </a:extLst>
          </p:cNvPr>
          <p:cNvSpPr/>
          <p:nvPr/>
        </p:nvSpPr>
        <p:spPr>
          <a:xfrm>
            <a:off x="5541468" y="2715025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19.04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7B75B4-0AB5-1C45-9785-5F0F45116774}"/>
              </a:ext>
            </a:extLst>
          </p:cNvPr>
          <p:cNvSpPr txBox="1"/>
          <p:nvPr/>
        </p:nvSpPr>
        <p:spPr>
          <a:xfrm>
            <a:off x="6290337" y="2675997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Tworzenie testowalnej aplikacji, czyli </a:t>
            </a:r>
            <a:r>
              <a:rPr lang="pl-PL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TDD w praktyce</a:t>
            </a:r>
            <a:endParaRPr lang="en-US" sz="1400" b="1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342E96-1F21-E54A-AEF5-C994B716D595}"/>
              </a:ext>
            </a:extLst>
          </p:cNvPr>
          <p:cNvSpPr/>
          <p:nvPr/>
        </p:nvSpPr>
        <p:spPr>
          <a:xfrm>
            <a:off x="5257053" y="3301751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FBA718-E587-664E-9CD5-60DB79AD8280}"/>
              </a:ext>
            </a:extLst>
          </p:cNvPr>
          <p:cNvSpPr/>
          <p:nvPr/>
        </p:nvSpPr>
        <p:spPr>
          <a:xfrm>
            <a:off x="4601103" y="3294347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25.04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41FE99-8F82-E84C-8E37-B64D4DB91883}"/>
              </a:ext>
            </a:extLst>
          </p:cNvPr>
          <p:cNvSpPr txBox="1"/>
          <p:nvPr/>
        </p:nvSpPr>
        <p:spPr>
          <a:xfrm>
            <a:off x="400754" y="3298415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Bots</a:t>
            </a:r>
            <a:r>
              <a:rPr lang="pl-PL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everywhere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902BA-4F4A-484C-9C55-4177995F1A84}"/>
              </a:ext>
            </a:extLst>
          </p:cNvPr>
          <p:cNvSpPr/>
          <p:nvPr/>
        </p:nvSpPr>
        <p:spPr>
          <a:xfrm>
            <a:off x="5257053" y="3825015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6821BD-BADC-C14D-9E81-0922510FA276}"/>
              </a:ext>
            </a:extLst>
          </p:cNvPr>
          <p:cNvSpPr/>
          <p:nvPr/>
        </p:nvSpPr>
        <p:spPr>
          <a:xfrm>
            <a:off x="5645893" y="3797946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10.05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4AE181-E9C7-394C-8FBB-9802E61B9700}"/>
              </a:ext>
            </a:extLst>
          </p:cNvPr>
          <p:cNvSpPr txBox="1"/>
          <p:nvPr/>
        </p:nvSpPr>
        <p:spPr>
          <a:xfrm>
            <a:off x="6301843" y="3791815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Angular</a:t>
            </a:r>
            <a:r>
              <a:rPr lang="pl-PL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– stań się kanciastym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AC14AB-2022-A74C-93D4-F1F5CF7039AF}"/>
              </a:ext>
            </a:extLst>
          </p:cNvPr>
          <p:cNvSpPr/>
          <p:nvPr/>
        </p:nvSpPr>
        <p:spPr>
          <a:xfrm>
            <a:off x="5257053" y="4412069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AC0502-C317-EB4C-BBF2-45B9DB4979D2}"/>
              </a:ext>
            </a:extLst>
          </p:cNvPr>
          <p:cNvSpPr/>
          <p:nvPr/>
        </p:nvSpPr>
        <p:spPr>
          <a:xfrm>
            <a:off x="4601103" y="4404665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23.05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A0D95B-2591-3F40-8679-DA937BE7B5AB}"/>
              </a:ext>
            </a:extLst>
          </p:cNvPr>
          <p:cNvSpPr/>
          <p:nvPr/>
        </p:nvSpPr>
        <p:spPr>
          <a:xfrm>
            <a:off x="5257053" y="4975946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330BE-A347-E24C-95A6-E6BF14FB90D4}"/>
              </a:ext>
            </a:extLst>
          </p:cNvPr>
          <p:cNvSpPr/>
          <p:nvPr/>
        </p:nvSpPr>
        <p:spPr>
          <a:xfrm>
            <a:off x="4592636" y="4968542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30.05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DA99A1-2457-B64B-A248-81A3AFCD17E4}"/>
              </a:ext>
            </a:extLst>
          </p:cNvPr>
          <p:cNvSpPr/>
          <p:nvPr/>
        </p:nvSpPr>
        <p:spPr>
          <a:xfrm>
            <a:off x="5257053" y="5517538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D4D1D5-ECA2-7C45-9C5F-FBC50F9ECD62}"/>
              </a:ext>
            </a:extLst>
          </p:cNvPr>
          <p:cNvSpPr/>
          <p:nvPr/>
        </p:nvSpPr>
        <p:spPr>
          <a:xfrm>
            <a:off x="5645893" y="5490469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10.05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8D8B1-9221-FD4C-A762-F50851D8DC1F}"/>
              </a:ext>
            </a:extLst>
          </p:cNvPr>
          <p:cNvSpPr txBox="1"/>
          <p:nvPr/>
        </p:nvSpPr>
        <p:spPr>
          <a:xfrm>
            <a:off x="372533" y="4409801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Troubleshooting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przy pomocy Spring AOP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45B75-2EA5-854B-AAA2-043C9F818EA6}"/>
              </a:ext>
            </a:extLst>
          </p:cNvPr>
          <p:cNvSpPr txBox="1"/>
          <p:nvPr/>
        </p:nvSpPr>
        <p:spPr>
          <a:xfrm>
            <a:off x="1227666" y="4971131"/>
            <a:ext cx="331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Ghost</a:t>
            </a:r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</a:t>
            </a:r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shell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249431-5B83-3349-869D-D6E944874CF0}"/>
              </a:ext>
            </a:extLst>
          </p:cNvPr>
          <p:cNvSpPr txBox="1"/>
          <p:nvPr/>
        </p:nvSpPr>
        <p:spPr>
          <a:xfrm>
            <a:off x="6356562" y="5482221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DevOps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czyli jak przestałem klikać i pokochałem </a:t>
            </a:r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automatyzację</a:t>
            </a:r>
            <a:r>
              <a:rPr lang="pl-PL" sz="1400" dirty="0" err="1">
                <a:solidFill>
                  <a:schemeClr val="bg1"/>
                </a:solidFill>
              </a:rPr>
              <a:t>klikać</a:t>
            </a:r>
            <a:r>
              <a:rPr lang="pl-PL" sz="1400" dirty="0">
                <a:solidFill>
                  <a:schemeClr val="bg1"/>
                </a:solidFill>
              </a:rPr>
              <a:t> i pokochałem automatyzację</a:t>
            </a:r>
            <a:endParaRPr lang="en-US" sz="1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82EF74-7380-3946-9B6F-3C6766D2FB8A}"/>
              </a:ext>
            </a:extLst>
          </p:cNvPr>
          <p:cNvSpPr/>
          <p:nvPr/>
        </p:nvSpPr>
        <p:spPr>
          <a:xfrm>
            <a:off x="1005079" y="6309782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https://fb.com/Hack.your.Career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85A6C-69DF-314E-B9D7-F1CB74187450}"/>
              </a:ext>
            </a:extLst>
          </p:cNvPr>
          <p:cNvSpPr/>
          <p:nvPr/>
        </p:nvSpPr>
        <p:spPr>
          <a:xfrm>
            <a:off x="5533002" y="632814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Zarejestruj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wydarzenie</a:t>
            </a:r>
            <a:endParaRPr lang="en-US" dirty="0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434565F5-AF98-C943-A85E-BF37F34BB92E}"/>
              </a:ext>
            </a:extLst>
          </p:cNvPr>
          <p:cNvSpPr/>
          <p:nvPr/>
        </p:nvSpPr>
        <p:spPr bwMode="gray">
          <a:xfrm>
            <a:off x="4470187" y="6368831"/>
            <a:ext cx="999280" cy="285923"/>
          </a:xfrm>
          <a:prstGeom prst="lef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36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71" y="3079830"/>
            <a:ext cx="4711700" cy="26549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041027-29F2-3D46-94AF-0A4F0FD59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Font typeface="Arial" charset="0"/>
              <a:buChar char="•"/>
            </a:pPr>
            <a:endParaRPr lang="en-US" sz="2500" kern="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Font typeface="Arial" charset="0"/>
              <a:buChar char="•"/>
            </a:pPr>
            <a:r>
              <a:rPr lang="en-US" sz="2500" kern="0" dirty="0">
                <a:ea typeface="Arial Unicode MS" pitchFamily="34" charset="-128"/>
                <a:cs typeface="Arial Unicode MS" pitchFamily="34" charset="-128"/>
              </a:rPr>
              <a:t>Cloud Software Engineer</a:t>
            </a:r>
          </a:p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</a:pP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       (Cloud Native Solutions, Go, NodeJS)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dirty="0"/>
              <a:t>Technical </a:t>
            </a:r>
            <a:r>
              <a:rPr lang="pl-PL" dirty="0" err="1"/>
              <a:t>Account</a:t>
            </a:r>
            <a:r>
              <a:rPr lang="pl-PL" dirty="0"/>
              <a:t> </a:t>
            </a:r>
            <a:r>
              <a:rPr lang="pl-PL" dirty="0" err="1"/>
              <a:t>Support</a:t>
            </a:r>
            <a:endParaRPr lang="pl-PL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dirty="0"/>
              <a:t>Java Software Developer</a:t>
            </a:r>
          </a:p>
          <a:p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/>
              <a:t>Kogo szukamy?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028">
            <a:off x="8859657" y="618293"/>
            <a:ext cx="3119376" cy="2106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48" y="3595008"/>
            <a:ext cx="3203341" cy="1805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35" y="1236060"/>
            <a:ext cx="3272132" cy="1843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1953" y="1317557"/>
            <a:ext cx="278296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Nowoczesne</a:t>
            </a: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technologie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Zgrany</a:t>
            </a: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zespół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Elastyczność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Agile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Shadowing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Szkolenia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12E2B-031F-FE4B-BAA2-F0D179AA5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10" y="4638024"/>
            <a:ext cx="745432" cy="745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B8CDF-10C2-0344-AC63-BB096DE4155C}"/>
              </a:ext>
            </a:extLst>
          </p:cNvPr>
          <p:cNvSpPr/>
          <p:nvPr/>
        </p:nvSpPr>
        <p:spPr>
          <a:xfrm>
            <a:off x="1318141" y="5015096"/>
            <a:ext cx="216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u="sng" dirty="0">
                <a:solidFill>
                  <a:srgbClr val="FFC000"/>
                </a:solidFill>
                <a:latin typeface="Calibri" panose="020F0502020204030204" pitchFamily="34" charset="0"/>
              </a:rPr>
              <a:t>https://goo.gl/sN3Jyf</a:t>
            </a:r>
            <a:endParaRPr lang="pl-PL" dirty="0">
              <a:solidFill>
                <a:srgbClr val="FFC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3B030-00F5-F442-B06F-13F9D6B74694}"/>
              </a:ext>
            </a:extLst>
          </p:cNvPr>
          <p:cNvSpPr/>
          <p:nvPr/>
        </p:nvSpPr>
        <p:spPr>
          <a:xfrm>
            <a:off x="1306890" y="4638023"/>
            <a:ext cx="217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 err="1">
                <a:ea typeface="Arial Unicode MS" pitchFamily="34" charset="-128"/>
                <a:cs typeface="Arial Unicode MS" pitchFamily="34" charset="-128"/>
              </a:rPr>
              <a:t>Aplikuj</a:t>
            </a:r>
            <a:r>
              <a:rPr lang="en-US" b="1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b="1" kern="0" dirty="0" err="1">
                <a:ea typeface="Arial Unicode MS" pitchFamily="34" charset="-128"/>
                <a:cs typeface="Arial Unicode MS" pitchFamily="34" charset="-128"/>
              </a:rPr>
              <a:t>tutaj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80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22" y="254641"/>
            <a:ext cx="8247185" cy="54784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5757" y="5969675"/>
            <a:ext cx="11502514" cy="1323143"/>
          </a:xfrm>
        </p:spPr>
        <p:txBody>
          <a:bodyPr/>
          <a:lstStyle/>
          <a:p>
            <a:r>
              <a:rPr lang="de-DE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118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" descr="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73" y="5078049"/>
            <a:ext cx="4161831" cy="66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Bild 21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9" y="3094667"/>
            <a:ext cx="3132225" cy="2019646"/>
          </a:xfrm>
          <a:prstGeom prst="rect">
            <a:avLst/>
          </a:prstGeom>
        </p:spPr>
      </p:pic>
      <p:pic>
        <p:nvPicPr>
          <p:cNvPr id="23" name="Bild 22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4707">
            <a:off x="3223062" y="1978818"/>
            <a:ext cx="3132224" cy="2019646"/>
          </a:xfrm>
          <a:prstGeom prst="rect">
            <a:avLst/>
          </a:prstGeom>
        </p:spPr>
      </p:pic>
      <p:pic>
        <p:nvPicPr>
          <p:cNvPr id="24" name="Bild 23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7568">
            <a:off x="5034277" y="1114755"/>
            <a:ext cx="3132224" cy="2019646"/>
          </a:xfrm>
          <a:prstGeom prst="rect">
            <a:avLst/>
          </a:prstGeom>
        </p:spPr>
      </p:pic>
      <p:sp>
        <p:nvSpPr>
          <p:cNvPr id="28" name="Rectangle 1"/>
          <p:cNvSpPr txBox="1">
            <a:spLocks noChangeArrowheads="1"/>
          </p:cNvSpPr>
          <p:nvPr/>
        </p:nvSpPr>
        <p:spPr bwMode="auto">
          <a:xfrm>
            <a:off x="467702" y="1799731"/>
            <a:ext cx="3740095" cy="112792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Top ecommerce</a:t>
            </a:r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, marketing, billing</a:t>
            </a: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8195684" y="2776730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Najlepszy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Pracodawca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2017 w </a:t>
            </a: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rankingu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AON</a:t>
            </a:r>
          </a:p>
        </p:txBody>
      </p:sp>
      <p:pic>
        <p:nvPicPr>
          <p:cNvPr id="11" name="Picture 26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28" y="1976276"/>
            <a:ext cx="2289179" cy="216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7459186" y="4540910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Jedno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z 20 </a:t>
            </a: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centrów</a:t>
            </a:r>
            <a:endParaRPr lang="en-US" sz="2800" b="1" dirty="0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SAP’s Labs Network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C24926D6-BE8A-CB41-A083-80BC1C756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684" y="1654007"/>
            <a:ext cx="3137399" cy="81849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&gt; 350 </a:t>
            </a: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pracowników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A0B4567-984A-764C-9D76-F7B361B23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02" y="3858110"/>
            <a:ext cx="3137399" cy="8093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Development: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Go, Java, Cloud Native solutions</a:t>
            </a:r>
          </a:p>
          <a:p>
            <a:pPr eaLnBrk="1" hangingPunct="1">
              <a:defRPr/>
            </a:pPr>
            <a:endParaRPr lang="en-US" sz="2400" b="1" dirty="0">
              <a:solidFill>
                <a:srgbClr val="FFC000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b="1" dirty="0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</p:txBody>
      </p:sp>
      <p:pic>
        <p:nvPicPr>
          <p:cNvPr id="19" name="Bild 3" descr="SAP_Hybris_white_transparent.png">
            <a:extLst>
              <a:ext uri="{FF2B5EF4-FFF2-40B4-BE49-F238E27FC236}">
                <a16:creationId xmlns:a16="http://schemas.microsoft.com/office/drawing/2014/main" id="{DBCF972A-77C1-BA4E-BDBD-9C15544BC1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58" y="124882"/>
            <a:ext cx="3577246" cy="8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Test </a:t>
            </a:r>
            <a:r>
              <a:rPr lang="pl-PL" dirty="0" err="1"/>
              <a:t>Driven</a:t>
            </a:r>
            <a:r>
              <a:rPr lang="pl-PL" dirty="0"/>
              <a:t>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60D45-00FB-0346-BACD-153DF4FCA5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62979554-28AA-DB4D-8DDE-52EC0301C64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22" r="22"/>
          <a:stretch>
            <a:fillRect/>
          </a:stretch>
        </p:blipFill>
        <p:spPr>
          <a:xfrm>
            <a:off x="8327134" y="1928019"/>
            <a:ext cx="3046659" cy="3048000"/>
          </a:xfr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7B9794A0-CE48-F441-8864-07C83FBBC9BB}"/>
              </a:ext>
            </a:extLst>
          </p:cNvPr>
          <p:cNvSpPr txBox="1"/>
          <p:nvPr/>
        </p:nvSpPr>
        <p:spPr>
          <a:xfrm>
            <a:off x="259094" y="4375854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>
                <a:ea typeface="Arial Unicode MS" pitchFamily="34" charset="-128"/>
                <a:cs typeface="Arial Unicode MS" pitchFamily="34" charset="-128"/>
              </a:rPr>
              <a:t>Adam Gabryś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1800" kern="0" dirty="0">
                <a:ea typeface="Arial Unicode MS" pitchFamily="34" charset="-128"/>
                <a:cs typeface="Arial Unicode MS" pitchFamily="34" charset="-128"/>
              </a:rPr>
              <a:t>Michał Lipka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1800" kern="0" dirty="0">
                <a:ea typeface="Arial Unicode MS" pitchFamily="34" charset="-128"/>
                <a:cs typeface="Arial Unicode MS" pitchFamily="34" charset="-128"/>
              </a:rPr>
              <a:t>19 kwiecień 2018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7E576D-F81E-4291-A978-00AAFF14191D}"/>
              </a:ext>
            </a:extLst>
          </p:cNvPr>
          <p:cNvSpPr txBox="1">
            <a:spLocks/>
          </p:cNvSpPr>
          <p:nvPr/>
        </p:nvSpPr>
        <p:spPr>
          <a:xfrm>
            <a:off x="259094" y="2283395"/>
            <a:ext cx="7913945" cy="1289364"/>
          </a:xfrm>
          <a:prstGeom prst="rect">
            <a:avLst/>
          </a:prstGeom>
        </p:spPr>
        <p:txBody>
          <a:bodyPr/>
          <a:lstStyle>
            <a:lvl1pPr marL="0" indent="0" algn="l" defTabSz="1218868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4000" kern="0" dirty="0">
                <a:ea typeface="Arial Unicode MS" pitchFamily="34" charset="-128"/>
                <a:cs typeface="Calibri" panose="020F0502020204030204" pitchFamily="34" charset="0"/>
              </a:rPr>
              <a:t>Tworzenie testowalnej aplikacji</a:t>
            </a:r>
            <a:br>
              <a:rPr lang="pl-PL" sz="4000" kern="0" dirty="0">
                <a:ea typeface="Arial Unicode MS" pitchFamily="34" charset="-128"/>
                <a:cs typeface="Calibri" panose="020F0502020204030204" pitchFamily="34" charset="0"/>
              </a:rPr>
            </a:br>
            <a:r>
              <a:rPr lang="pl-PL" sz="4000" kern="0" dirty="0">
                <a:ea typeface="Arial Unicode MS" pitchFamily="34" charset="-128"/>
                <a:cs typeface="Calibri" panose="020F0502020204030204" pitchFamily="34" charset="0"/>
              </a:rPr>
              <a:t>czyli TDD w praktyce</a:t>
            </a:r>
            <a:endParaRPr lang="en-US" sz="4000" kern="0" dirty="0">
              <a:ea typeface="Arial Unicode MS" pitchFamily="34" charset="-128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6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 co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testy?</a:t>
            </a:r>
          </a:p>
          <a:p>
            <a:pPr lvl="1"/>
            <a:r>
              <a:rPr lang="en-US" dirty="0" err="1"/>
              <a:t>Rodzaje</a:t>
            </a:r>
            <a:r>
              <a:rPr lang="en-US" dirty="0"/>
              <a:t> test</a:t>
            </a:r>
            <a:r>
              <a:rPr lang="pl-PL" dirty="0"/>
              <a:t>ó</a:t>
            </a:r>
            <a:r>
              <a:rPr lang="en-US" dirty="0"/>
              <a:t>w</a:t>
            </a:r>
          </a:p>
          <a:p>
            <a:r>
              <a:rPr lang="en-US" dirty="0"/>
              <a:t>Co to TDD?</a:t>
            </a:r>
          </a:p>
          <a:p>
            <a:pPr lvl="1"/>
            <a:r>
              <a:rPr lang="en-US" dirty="0"/>
              <a:t>red </a:t>
            </a:r>
            <a:r>
              <a:rPr lang="mr-IN" dirty="0"/>
              <a:t>–</a:t>
            </a:r>
            <a:r>
              <a:rPr lang="en-US" dirty="0"/>
              <a:t> green </a:t>
            </a:r>
            <a:r>
              <a:rPr lang="mr-IN" dirty="0"/>
              <a:t>–</a:t>
            </a:r>
            <a:r>
              <a:rPr lang="en-US" dirty="0"/>
              <a:t> refactor</a:t>
            </a:r>
          </a:p>
          <a:p>
            <a:pPr lvl="1"/>
            <a:r>
              <a:rPr lang="pl-PL" dirty="0"/>
              <a:t>Z</a:t>
            </a:r>
            <a:r>
              <a:rPr lang="en-US" dirty="0" err="1"/>
              <a:t>alety</a:t>
            </a:r>
            <a:r>
              <a:rPr lang="pl-PL" dirty="0"/>
              <a:t> i wady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8AF0B3-3724-4F5A-BBCE-0AD655D52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A6C574-AAB8-0A4D-8CEC-5FC50F9E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pisać testy?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458BE-6660-084E-965B-2983413D8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9C721D6-2915-BF40-AC56-FF9614910890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8424000" cy="981798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Zgodność z wymaganiami</a:t>
            </a:r>
          </a:p>
          <a:p>
            <a:pPr lvl="2"/>
            <a:r>
              <a:rPr lang="pl-PL" dirty="0"/>
              <a:t>Wymagania klienta</a:t>
            </a:r>
          </a:p>
          <a:p>
            <a:pPr lvl="2"/>
            <a:r>
              <a:rPr lang="pl-PL" dirty="0" err="1"/>
              <a:t>Acceptance</a:t>
            </a:r>
            <a:r>
              <a:rPr lang="pl-PL" dirty="0"/>
              <a:t> </a:t>
            </a:r>
            <a:r>
              <a:rPr lang="pl-PL" dirty="0" err="1"/>
              <a:t>Criteria</a:t>
            </a:r>
            <a:r>
              <a:rPr lang="pl-PL" dirty="0"/>
              <a:t> zadania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260294-1852-436D-810F-1FE291D84E8D}"/>
              </a:ext>
            </a:extLst>
          </p:cNvPr>
          <p:cNvSpPr txBox="1">
            <a:spLocks/>
          </p:cNvSpPr>
          <p:nvPr/>
        </p:nvSpPr>
        <p:spPr>
          <a:xfrm>
            <a:off x="360000" y="2601798"/>
            <a:ext cx="8424000" cy="40535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Potwierdzenie, że to działa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873C24-CA37-46D8-B977-F4BFF40BBAB1}"/>
              </a:ext>
            </a:extLst>
          </p:cNvPr>
          <p:cNvSpPr txBox="1">
            <a:spLocks/>
          </p:cNvSpPr>
          <p:nvPr/>
        </p:nvSpPr>
        <p:spPr>
          <a:xfrm>
            <a:off x="360000" y="3007151"/>
            <a:ext cx="8424000" cy="367646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Regresja</a:t>
            </a:r>
          </a:p>
        </p:txBody>
      </p:sp>
    </p:spTree>
    <p:extLst>
      <p:ext uri="{BB962C8B-B14F-4D97-AF65-F5344CB8AC3E}">
        <p14:creationId xmlns:p14="http://schemas.microsoft.com/office/powerpoint/2010/main" val="12061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CDFFF2-72AB-6C4C-8EA6-25F14DF3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testów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F538F1-5B1C-7147-B3D2-EFF641F98C58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8424000" cy="4230000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Jednostkowe</a:t>
            </a:r>
          </a:p>
          <a:p>
            <a:pPr lvl="1"/>
            <a:r>
              <a:rPr lang="pl-PL" dirty="0"/>
              <a:t>Integracyjne</a:t>
            </a:r>
          </a:p>
          <a:p>
            <a:pPr lvl="1"/>
            <a:r>
              <a:rPr lang="pl-PL" dirty="0"/>
              <a:t>Wydajnościowe</a:t>
            </a:r>
          </a:p>
          <a:p>
            <a:pPr lvl="1"/>
            <a:r>
              <a:rPr lang="pl-PL" dirty="0"/>
              <a:t>Penetracyjne</a:t>
            </a:r>
          </a:p>
          <a:p>
            <a:pPr lvl="1"/>
            <a:r>
              <a:rPr lang="pl-PL" dirty="0"/>
              <a:t>Akceptacyjne</a:t>
            </a:r>
          </a:p>
          <a:p>
            <a:pPr lvl="1"/>
            <a:r>
              <a:rPr lang="pl-PL" dirty="0"/>
              <a:t>…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7DA0E7A-EC9A-DF4F-940F-D5C434978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3F2B17-2927-8049-9D33-6C7A8E37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AFE701A-89E1-B64D-9BBB-7FC6EAA0A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4" y="1645169"/>
            <a:ext cx="4919886" cy="350296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9CAA660-E4CD-F041-8A21-F56EC302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19" y="1942947"/>
            <a:ext cx="5850029" cy="3159016"/>
          </a:xfrm>
          <a:prstGeom prst="rect">
            <a:avLst/>
          </a:prstGeom>
        </p:spPr>
      </p:pic>
      <p:sp>
        <p:nvSpPr>
          <p:cNvPr id="9" name="PoleTekstowe 7">
            <a:extLst>
              <a:ext uri="{FF2B5EF4-FFF2-40B4-BE49-F238E27FC236}">
                <a16:creationId xmlns:a16="http://schemas.microsoft.com/office/drawing/2014/main" id="{735D27D6-73B7-334C-BDF6-E0BACC420524}"/>
              </a:ext>
            </a:extLst>
          </p:cNvPr>
          <p:cNvSpPr txBox="1"/>
          <p:nvPr/>
        </p:nvSpPr>
        <p:spPr>
          <a:xfrm>
            <a:off x="343843" y="5101963"/>
            <a:ext cx="264648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sz="600" kern="0" dirty="0" err="1">
                <a:ea typeface="Arial Unicode MS" pitchFamily="34" charset="-128"/>
                <a:cs typeface="Arial Unicode MS" pitchFamily="34" charset="-128"/>
              </a:rPr>
              <a:t>oppositelock.kinja.com</a:t>
            </a: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/whats-your-car-parts-wish-list-1662075130</a:t>
            </a:r>
          </a:p>
        </p:txBody>
      </p:sp>
      <p:sp>
        <p:nvSpPr>
          <p:cNvPr id="10" name="PoleTekstowe 9">
            <a:extLst>
              <a:ext uri="{FF2B5EF4-FFF2-40B4-BE49-F238E27FC236}">
                <a16:creationId xmlns:a16="http://schemas.microsoft.com/office/drawing/2014/main" id="{8DF2B037-D471-1C41-ADF6-9836561AA1AD}"/>
              </a:ext>
            </a:extLst>
          </p:cNvPr>
          <p:cNvSpPr txBox="1"/>
          <p:nvPr/>
        </p:nvSpPr>
        <p:spPr>
          <a:xfrm flipH="1">
            <a:off x="5762519" y="5148129"/>
            <a:ext cx="19729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sz="600" kern="0" dirty="0" err="1">
                <a:ea typeface="Arial Unicode MS" pitchFamily="34" charset="-128"/>
                <a:cs typeface="Arial Unicode MS" pitchFamily="34" charset="-128"/>
              </a:rPr>
              <a:t>www.crashtest.org</a:t>
            </a: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sp>
        <p:nvSpPr>
          <p:cNvPr id="11" name="Title 23">
            <a:extLst>
              <a:ext uri="{FF2B5EF4-FFF2-40B4-BE49-F238E27FC236}">
                <a16:creationId xmlns:a16="http://schemas.microsoft.com/office/drawing/2014/main" id="{7F514FEA-59D6-9E49-8069-2EB0EDCCC417}"/>
              </a:ext>
            </a:extLst>
          </p:cNvPr>
          <p:cNvSpPr txBox="1">
            <a:spLocks/>
          </p:cNvSpPr>
          <p:nvPr/>
        </p:nvSpPr>
        <p:spPr bwMode="gray">
          <a:xfrm>
            <a:off x="259094" y="1049890"/>
            <a:ext cx="393943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16201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Testy </a:t>
            </a:r>
            <a:r>
              <a:rPr lang="en-US" dirty="0" err="1"/>
              <a:t>jednostkowe</a:t>
            </a:r>
            <a:endParaRPr lang="en-US" dirty="0"/>
          </a:p>
        </p:txBody>
      </p:sp>
      <p:sp>
        <p:nvSpPr>
          <p:cNvPr id="12" name="Title 23">
            <a:extLst>
              <a:ext uri="{FF2B5EF4-FFF2-40B4-BE49-F238E27FC236}">
                <a16:creationId xmlns:a16="http://schemas.microsoft.com/office/drawing/2014/main" id="{097DF73D-BECA-8E48-A193-4165C51C16DA}"/>
              </a:ext>
            </a:extLst>
          </p:cNvPr>
          <p:cNvSpPr txBox="1">
            <a:spLocks/>
          </p:cNvSpPr>
          <p:nvPr/>
        </p:nvSpPr>
        <p:spPr bwMode="gray">
          <a:xfrm>
            <a:off x="8920508" y="1049890"/>
            <a:ext cx="36488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16201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Testy </a:t>
            </a:r>
            <a:r>
              <a:rPr lang="en-US" dirty="0" err="1"/>
              <a:t>integracyjne</a:t>
            </a:r>
            <a:endParaRPr lang="en-US" dirty="0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157765FB-4A6E-6749-8C3B-0967747AE6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5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2657D5-BE8F-134C-99DA-B9251FDE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</a:t>
            </a:r>
            <a:endParaRPr lang="pl-P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943A5B-9F93-4D4F-A093-32F4D65B189D}"/>
              </a:ext>
            </a:extLst>
          </p:cNvPr>
          <p:cNvSpPr txBox="1">
            <a:spLocks/>
          </p:cNvSpPr>
          <p:nvPr/>
        </p:nvSpPr>
        <p:spPr>
          <a:xfrm>
            <a:off x="360000" y="1592205"/>
            <a:ext cx="6173536" cy="993768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Dummy</a:t>
            </a:r>
            <a:endParaRPr lang="pl-PL" dirty="0"/>
          </a:p>
          <a:p>
            <a:pPr lvl="2"/>
            <a:r>
              <a:rPr lang="pl-PL" dirty="0"/>
              <a:t>Bez implementacji</a:t>
            </a:r>
          </a:p>
          <a:p>
            <a:pPr lvl="2"/>
            <a:r>
              <a:rPr lang="pl-PL" dirty="0"/>
              <a:t>Potrzebne przy wywoływaniu operacji z parametrami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E29E3F-BF9D-8B4D-9140-5C1D1A427072}"/>
              </a:ext>
            </a:extLst>
          </p:cNvPr>
          <p:cNvSpPr txBox="1">
            <a:spLocks/>
          </p:cNvSpPr>
          <p:nvPr/>
        </p:nvSpPr>
        <p:spPr>
          <a:xfrm>
            <a:off x="359999" y="2576230"/>
            <a:ext cx="6173537" cy="688980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Stub</a:t>
            </a:r>
            <a:endParaRPr lang="pl-PL" dirty="0"/>
          </a:p>
          <a:p>
            <a:pPr lvl="2"/>
            <a:r>
              <a:rPr lang="pl-PL" dirty="0"/>
              <a:t>Implementacja metod zwracających wartości</a:t>
            </a:r>
          </a:p>
          <a:p>
            <a:pPr lvl="2"/>
            <a:endParaRPr lang="pl-PL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2F994E-2633-B04A-80FF-43ABBBEFC403}"/>
              </a:ext>
            </a:extLst>
          </p:cNvPr>
          <p:cNvSpPr txBox="1">
            <a:spLocks/>
          </p:cNvSpPr>
          <p:nvPr/>
        </p:nvSpPr>
        <p:spPr>
          <a:xfrm>
            <a:off x="359999" y="3265210"/>
            <a:ext cx="6173537" cy="691717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Spy</a:t>
            </a:r>
          </a:p>
          <a:p>
            <a:pPr lvl="2"/>
            <a:r>
              <a:rPr lang="pl-PL" dirty="0"/>
              <a:t>Weryfikacja </a:t>
            </a:r>
            <a:r>
              <a:rPr lang="pl-PL" dirty="0" err="1"/>
              <a:t>wywołań</a:t>
            </a:r>
            <a:endParaRPr lang="pl-P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444D86-62D4-154C-A227-6DC3BCB971C1}"/>
              </a:ext>
            </a:extLst>
          </p:cNvPr>
          <p:cNvSpPr txBox="1">
            <a:spLocks/>
          </p:cNvSpPr>
          <p:nvPr/>
        </p:nvSpPr>
        <p:spPr>
          <a:xfrm>
            <a:off x="359999" y="3954191"/>
            <a:ext cx="6173537" cy="68197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Fake</a:t>
            </a:r>
            <a:endParaRPr lang="pl-PL" dirty="0"/>
          </a:p>
          <a:p>
            <a:pPr lvl="2"/>
            <a:r>
              <a:rPr lang="pl-PL" dirty="0"/>
              <a:t>Zaimplementowane interakcje pomiędzy składowymi</a:t>
            </a:r>
          </a:p>
          <a:p>
            <a:pPr lvl="2"/>
            <a:endParaRPr lang="pl-PL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9E6A3A-2028-C04B-BC4A-AAF67AF7CB0B}"/>
              </a:ext>
            </a:extLst>
          </p:cNvPr>
          <p:cNvSpPr txBox="1">
            <a:spLocks/>
          </p:cNvSpPr>
          <p:nvPr/>
        </p:nvSpPr>
        <p:spPr>
          <a:xfrm>
            <a:off x="359999" y="4636164"/>
            <a:ext cx="6173537" cy="688982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Mock</a:t>
            </a:r>
            <a:endParaRPr lang="pl-PL" dirty="0"/>
          </a:p>
          <a:p>
            <a:pPr lvl="2"/>
            <a:r>
              <a:rPr lang="pl-PL" dirty="0"/>
              <a:t>Dynamicznie implementowany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B6F3077D-228A-AB49-A0AD-A55377CE88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AB8535-9103-E34C-B5E8-92B9C16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red - </a:t>
            </a:r>
            <a:r>
              <a:rPr lang="pl-PL" dirty="0" err="1"/>
              <a:t>green</a:t>
            </a:r>
            <a:r>
              <a:rPr lang="pl-PL" dirty="0"/>
              <a:t> - </a:t>
            </a:r>
            <a:r>
              <a:rPr lang="pl-PL" dirty="0" err="1"/>
              <a:t>refactor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7F207B-F8E8-004A-90B7-2D3F7D3B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40" y="1031019"/>
            <a:ext cx="4711700" cy="5016500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93DDE4D-E312-4A48-911B-2909BB3CEFD6}"/>
              </a:ext>
            </a:extLst>
          </p:cNvPr>
          <p:cNvSpPr/>
          <p:nvPr/>
        </p:nvSpPr>
        <p:spPr>
          <a:xfrm>
            <a:off x="259094" y="6047519"/>
            <a:ext cx="232146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" dirty="0" err="1"/>
              <a:t>https</a:t>
            </a:r>
            <a:r>
              <a:rPr lang="pl-PL" sz="600" dirty="0"/>
              <a:t>://</a:t>
            </a:r>
            <a:r>
              <a:rPr lang="pl-PL" sz="600" dirty="0" err="1"/>
              <a:t>dariuszwozniak.net</a:t>
            </a:r>
            <a:r>
              <a:rPr lang="pl-PL" sz="600" dirty="0"/>
              <a:t>/2013/04/20/kurs-tdd-czesc-1-wstep/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6368985-3988-7B46-B466-D9D22FB35C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76217F0520042BA103EA25E222646" ma:contentTypeVersion="8" ma:contentTypeDescription="Create a new document." ma:contentTypeScope="" ma:versionID="a117540d521ed7e1176e06379541e980">
  <xsd:schema xmlns:xsd="http://www.w3.org/2001/XMLSchema" xmlns:xs="http://www.w3.org/2001/XMLSchema" xmlns:p="http://schemas.microsoft.com/office/2006/metadata/properties" xmlns:ns2="e8c89a04-ac85-4475-8db2-d4a6e5ef790e" xmlns:ns3="641722ce-7fe5-4ee6-b107-fbabe753ba78" targetNamespace="http://schemas.microsoft.com/office/2006/metadata/properties" ma:root="true" ma:fieldsID="e26e1c92264d749d8fbc061a063efe18" ns2:_="" ns3:_="">
    <xsd:import namespace="e8c89a04-ac85-4475-8db2-d4a6e5ef790e"/>
    <xsd:import namespace="641722ce-7fe5-4ee6-b107-fbabe753ba7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89a04-ac85-4475-8db2-d4a6e5ef79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722ce-7fe5-4ee6-b107-fbabe753ba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EE20A1-C2A4-4CAD-A52C-3F8DADB69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89a04-ac85-4475-8db2-d4a6e5ef790e"/>
    <ds:schemaRef ds:uri="641722ce-7fe5-4ee6-b107-fbabe753ba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54AF17-4576-4BDE-879E-4AF4EC526F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409</Words>
  <Application>Microsoft Office PowerPoint</Application>
  <PresentationFormat>Widescreen</PresentationFormat>
  <Paragraphs>126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MS PGothic</vt:lpstr>
      <vt:lpstr>Arial</vt:lpstr>
      <vt:lpstr>Arial Unicode MS</vt:lpstr>
      <vt:lpstr>Calibri</vt:lpstr>
      <vt:lpstr>Courier New</vt:lpstr>
      <vt:lpstr>DINOT-Bold</vt:lpstr>
      <vt:lpstr>Dosis Medium</vt:lpstr>
      <vt:lpstr>Helvetica</vt:lpstr>
      <vt:lpstr>Wingdings</vt:lpstr>
      <vt:lpstr>ヒラギノ角ゴ ProN W6</vt:lpstr>
      <vt:lpstr>SAP Hybris Title Slides</vt:lpstr>
      <vt:lpstr>SAP Hybris Black</vt:lpstr>
      <vt:lpstr>SAP Hybris Blue</vt:lpstr>
      <vt:lpstr>SAP Hybris White</vt:lpstr>
      <vt:lpstr>SAP Hybris Yellow</vt:lpstr>
      <vt:lpstr>PowerPoint Presentation</vt:lpstr>
      <vt:lpstr>PowerPoint Presentation</vt:lpstr>
      <vt:lpstr>Test Driven Development</vt:lpstr>
      <vt:lpstr>Agenda</vt:lpstr>
      <vt:lpstr>Po co pisać testy?</vt:lpstr>
      <vt:lpstr>Rodzaje testów</vt:lpstr>
      <vt:lpstr> </vt:lpstr>
      <vt:lpstr>Test double</vt:lpstr>
      <vt:lpstr>red - green - refactor</vt:lpstr>
      <vt:lpstr>Zalety / wady</vt:lpstr>
      <vt:lpstr>Podsumowanie</vt:lpstr>
      <vt:lpstr>Nadchodzące wydarzenia</vt:lpstr>
      <vt:lpstr>Kogo szukamy?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Gabrys, Adam</cp:lastModifiedBy>
  <cp:revision>110</cp:revision>
  <cp:lastPrinted>2017-03-01T20:39:17Z</cp:lastPrinted>
  <dcterms:modified xsi:type="dcterms:W3CDTF">2018-04-16T12:00:28Z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0x01010006576217F0520042BA103EA25E222646</vt:lpwstr>
  </property>
</Properties>
</file>